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Default Extension="tiff" ContentType="image/tiff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13.xml" ContentType="application/vnd.openxmlformats-officedocument.presentationml.slideLayout+xml"/>
  <Default Extension="bin" ContentType="application/vnd.openxmlformats-officedocument.presentationml.printerSettings"/>
  <Override PartName="/docProps/core.xml" ContentType="application/vnd.openxmlformats-package.core-properties+xml"/>
  <Default Extension="rels" ContentType="application/vnd.openxmlformats-package.relationships+xml"/>
  <Override PartName="/ppt/slides/slide6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87" r:id="rId1"/>
  </p:sldMasterIdLst>
  <p:sldIdLst>
    <p:sldId id="256" r:id="rId2"/>
    <p:sldId id="264" r:id="rId3"/>
    <p:sldId id="265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horzBarState="maximized">
    <p:restoredLeft sz="15620"/>
    <p:restoredTop sz="94660"/>
  </p:normalViewPr>
  <p:slideViewPr>
    <p:cSldViewPr snapToGrid="0" snapToObjects="1" showGuides="1">
      <p:cViewPr varScale="1">
        <p:scale>
          <a:sx n="114" d="100"/>
          <a:sy n="114" d="100"/>
        </p:scale>
        <p:origin x="-4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ableStyles" Target="tableStyle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0" Type="http://schemas.openxmlformats.org/officeDocument/2006/relationships/printerSettings" Target="printerSettings/printerSettings1.bin"/><Relationship Id="rId5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1918447"/>
            <a:ext cx="7583488" cy="1470025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478306"/>
            <a:ext cx="7583487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1/29/11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4320"/>
            <a:ext cx="3959352" cy="1691640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64608" y="264907"/>
            <a:ext cx="3959352" cy="6328186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0801"/>
            <a:ext cx="3959352" cy="3200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Font typeface="Calisto MT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70048" y="6356350"/>
            <a:ext cx="162763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ED27B40-C951-2840-881C-A30B0164D9A8}" type="datetimeFigureOut">
              <a:rPr lang="en-US" smtClean="0"/>
              <a:pPr/>
              <a:t>1/29/11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2808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38129"/>
            <a:ext cx="758952" cy="57607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038600"/>
            <a:ext cx="7620000" cy="99060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36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 typeface="Calisto MT" pitchFamily="18" charset="0"/>
              <a:buNone/>
            </a:pPr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2900" y="265176"/>
            <a:ext cx="8458200" cy="3697224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000"/>
              </a:spcBef>
              <a:buFont typeface="Calisto MT" pitchFamily="18" charset="0"/>
              <a:buNone/>
              <a:defRPr sz="24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5042647"/>
            <a:ext cx="7620000" cy="1129553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spcBef>
                <a:spcPct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1/29/11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BED27B40-C951-2840-881C-A30B0164D9A8}" type="datetimeFigureOut">
              <a:rPr lang="en-US" smtClean="0"/>
              <a:pPr/>
              <a:t>1/29/11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1/29/11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2"/>
          <a:srcRect r="14719"/>
          <a:stretch>
            <a:fillRect/>
          </a:stretch>
        </p:blipFill>
        <p:spPr>
          <a:xfrm>
            <a:off x="0" y="4482"/>
            <a:ext cx="77981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457200"/>
            <a:ext cx="1219200" cy="5668963"/>
          </a:xfrm>
        </p:spPr>
        <p:txBody>
          <a:bodyPr vert="eaVert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457200"/>
            <a:ext cx="6383337" cy="5668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4800" y="6356350"/>
            <a:ext cx="1066800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ED27B40-C951-2840-881C-A30B0164D9A8}" type="datetimeFigureOut">
              <a:rPr lang="en-US" smtClean="0"/>
              <a:pPr/>
              <a:t>1/29/11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5400000" flipH="1">
            <a:off x="4421262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1/29/11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789081"/>
            <a:ext cx="7583488" cy="1470025"/>
          </a:xfrm>
        </p:spPr>
        <p:txBody>
          <a:bodyPr anchor="ctr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4724400"/>
            <a:ext cx="7583487" cy="1385047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1/29/11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3677371" y="2564085"/>
            <a:ext cx="1789259" cy="1729830"/>
          </a:xfrm>
          <a:prstGeom prst="ellipse">
            <a:avLst/>
          </a:prstGeom>
          <a:noFill/>
          <a:ln w="127000">
            <a:solidFill>
              <a:schemeClr val="tx2"/>
            </a:solidFill>
          </a:ln>
          <a:effectLst>
            <a:innerShdw blurRad="101600" dist="76200" dir="13500000">
              <a:prstClr val="black">
                <a:alpha val="57000"/>
              </a:prstClr>
            </a:innerShdw>
          </a:effectLst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6984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66667"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971800"/>
            <a:ext cx="7583487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4724400"/>
            <a:ext cx="7583487" cy="139849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Font typeface="Calisto MT" pitchFamily="18" charset="0"/>
              <a:buNone/>
              <a:defRPr sz="18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1/29/11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1" name="Picture 10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3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6791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1/29/11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3" name="Picture 12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6791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6791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1/29/11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1/29/11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Overlay-FullBackground.jpg"/>
          <p:cNvPicPr>
            <a:picLocks noChangeAspect="1"/>
          </p:cNvPicPr>
          <p:nvPr/>
        </p:nvPicPr>
        <p:blipFill>
          <a:blip r:embed="rId3"/>
          <a:srcRect t="21046"/>
          <a:stretch>
            <a:fillRect/>
          </a:stretch>
        </p:blipFill>
        <p:spPr>
          <a:xfrm>
            <a:off x="0" y="1447800"/>
            <a:ext cx="9144000" cy="5414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1/29/11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3049"/>
            <a:ext cx="3962400" cy="1690221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6401" y="273050"/>
            <a:ext cx="3959352" cy="58531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5104"/>
            <a:ext cx="3962400" cy="3200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67000" y="6356350"/>
            <a:ext cx="162261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ED27B40-C951-2840-881C-A30B0164D9A8}" type="datetimeFigureOut">
              <a:rPr lang="en-US" smtClean="0"/>
              <a:pPr/>
              <a:t>1/29/11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1553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48338"/>
            <a:ext cx="762000" cy="57626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8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32494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BED27B40-C951-2840-881C-A30B0164D9A8}" type="datetimeFigureOut">
              <a:rPr lang="en-US" smtClean="0"/>
              <a:pPr/>
              <a:t>1/29/11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047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effectLst>
            <a:outerShdw blurRad="50800" dist="12700" dir="2700000" sx="100500" sy="100500" algn="tl" rotWithShape="0">
              <a:prstClr val="black">
                <a:alpha val="6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Calisto MT" pitchFamily="18" charset="0"/>
        <a:buChar char="•"/>
        <a:defRPr sz="24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22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20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arrawiki.wikispaces.com/K.+Bakie" TargetMode="External"/><Relationship Id="rId3" Type="http://schemas.openxmlformats.org/officeDocument/2006/relationships/hyperlink" Target="http://arrawiki.wikispaces.com/Etech+Kara+Bakie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Relationship Id="rId3" Type="http://schemas.openxmlformats.org/officeDocument/2006/relationships/image" Target="../media/image9.tiff"/><Relationship Id="rId5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Relationship Id="rId3" Type="http://schemas.openxmlformats.org/officeDocument/2006/relationships/image" Target="../media/image13.tiff"/><Relationship Id="rId5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9143999" cy="3388472"/>
          </a:xfrm>
        </p:spPr>
        <p:txBody>
          <a:bodyPr/>
          <a:lstStyle/>
          <a:p>
            <a:r>
              <a:rPr lang="en-US" sz="7200" b="1" dirty="0" smtClean="0">
                <a:solidFill>
                  <a:srgbClr val="FFFF00"/>
                </a:solidFill>
              </a:rPr>
              <a:t>EVIDENCE </a:t>
            </a:r>
            <a:r>
              <a:rPr lang="en-US" sz="7200" b="1" dirty="0" smtClean="0"/>
              <a:t>OF STUDENT LEARNING</a:t>
            </a:r>
            <a:endParaRPr lang="en-US" sz="7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478306"/>
            <a:ext cx="7583487" cy="2938276"/>
          </a:xfrm>
        </p:spPr>
        <p:txBody>
          <a:bodyPr>
            <a:normAutofit/>
          </a:bodyPr>
          <a:lstStyle/>
          <a:p>
            <a:endParaRPr lang="en-US" sz="4000" b="1" dirty="0" smtClean="0">
              <a:solidFill>
                <a:srgbClr val="000000"/>
              </a:solidFill>
            </a:endParaRPr>
          </a:p>
          <a:p>
            <a:r>
              <a:rPr lang="en-US" sz="4000" b="1" dirty="0" smtClean="0">
                <a:solidFill>
                  <a:srgbClr val="000000"/>
                </a:solidFill>
              </a:rPr>
              <a:t>Kara Bakie</a:t>
            </a:r>
          </a:p>
          <a:p>
            <a:r>
              <a:rPr lang="en-US" sz="4000" b="1" dirty="0" smtClean="0">
                <a:solidFill>
                  <a:srgbClr val="000000"/>
                </a:solidFill>
              </a:rPr>
              <a:t>8</a:t>
            </a:r>
            <a:r>
              <a:rPr lang="en-US" sz="4000" b="1" baseline="30000" dirty="0" smtClean="0">
                <a:solidFill>
                  <a:srgbClr val="000000"/>
                </a:solidFill>
              </a:rPr>
              <a:t>th</a:t>
            </a:r>
            <a:r>
              <a:rPr lang="en-US" sz="4000" b="1" dirty="0" smtClean="0">
                <a:solidFill>
                  <a:srgbClr val="000000"/>
                </a:solidFill>
              </a:rPr>
              <a:t> GRADE LANGUAGE ARTS</a:t>
            </a:r>
          </a:p>
          <a:p>
            <a:r>
              <a:rPr lang="en-US" sz="4000" b="1" dirty="0" smtClean="0">
                <a:solidFill>
                  <a:srgbClr val="000000"/>
                </a:solidFill>
              </a:rPr>
              <a:t>Mt. Healthy Jr. High School</a:t>
            </a:r>
          </a:p>
          <a:p>
            <a:endParaRPr lang="en-US" sz="4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273050"/>
            <a:ext cx="3693072" cy="4970299"/>
          </a:xfrm>
        </p:spPr>
        <p:txBody>
          <a:bodyPr/>
          <a:lstStyle/>
          <a:p>
            <a:r>
              <a:rPr lang="en-US" sz="4900" b="1" dirty="0" smtClean="0">
                <a:solidFill>
                  <a:srgbClr val="FFFF00"/>
                </a:solidFill>
              </a:rPr>
              <a:t>ACROSTIC SUMMARY </a:t>
            </a:r>
            <a:r>
              <a:rPr lang="en-US" sz="4900" b="1" dirty="0" smtClean="0">
                <a:solidFill>
                  <a:srgbClr val="FFFF00"/>
                </a:solidFill>
              </a:rPr>
              <a:t>POEM</a:t>
            </a:r>
            <a:br>
              <a:rPr lang="en-US" sz="4900" b="1" dirty="0" smtClean="0">
                <a:solidFill>
                  <a:srgbClr val="FFFF00"/>
                </a:solidFill>
              </a:rPr>
            </a:br>
            <a:r>
              <a:rPr lang="en-US" sz="4900" b="1" dirty="0" smtClean="0">
                <a:solidFill>
                  <a:srgbClr val="FFFF00"/>
                </a:solidFill>
              </a:rPr>
              <a:t/>
            </a:r>
            <a:br>
              <a:rPr lang="en-US" sz="4900" b="1" dirty="0" smtClean="0">
                <a:solidFill>
                  <a:srgbClr val="FFFF00"/>
                </a:solidFill>
              </a:rPr>
            </a:br>
            <a:r>
              <a:rPr lang="en-US" sz="4900" b="1" dirty="0" smtClean="0">
                <a:solidFill>
                  <a:srgbClr val="FFFFFF"/>
                </a:solidFill>
              </a:rPr>
              <a:t>SAMPLE #1</a:t>
            </a:r>
            <a:endParaRPr lang="en-US" sz="4900" dirty="0">
              <a:solidFill>
                <a:srgbClr val="FFFFFF"/>
              </a:solidFill>
            </a:endParaRPr>
          </a:p>
        </p:txBody>
      </p:sp>
      <p:pic>
        <p:nvPicPr>
          <p:cNvPr id="10" name="Picture 9" descr="TTH Poem 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073" y="0"/>
            <a:ext cx="545092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TH Poem 2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072" y="0"/>
            <a:ext cx="5450928" cy="6858000"/>
          </a:xfrm>
          <a:prstGeom prst="rect">
            <a:avLst/>
          </a:prstGeom>
        </p:spPr>
      </p:pic>
      <p:sp>
        <p:nvSpPr>
          <p:cNvPr id="5" name="Title 6"/>
          <p:cNvSpPr>
            <a:spLocks noGrp="1"/>
          </p:cNvSpPr>
          <p:nvPr>
            <p:ph type="title"/>
          </p:nvPr>
        </p:nvSpPr>
        <p:spPr>
          <a:xfrm>
            <a:off x="0" y="273050"/>
            <a:ext cx="3693072" cy="4970299"/>
          </a:xfrm>
        </p:spPr>
        <p:txBody>
          <a:bodyPr/>
          <a:lstStyle/>
          <a:p>
            <a:r>
              <a:rPr lang="en-US" sz="4900" b="1" dirty="0" smtClean="0">
                <a:solidFill>
                  <a:srgbClr val="FFFF00"/>
                </a:solidFill>
              </a:rPr>
              <a:t>ACROSTIC SUMMARY </a:t>
            </a:r>
            <a:r>
              <a:rPr lang="en-US" sz="4900" b="1" dirty="0" smtClean="0">
                <a:solidFill>
                  <a:srgbClr val="FFFF00"/>
                </a:solidFill>
              </a:rPr>
              <a:t>POEM</a:t>
            </a:r>
            <a:br>
              <a:rPr lang="en-US" sz="4900" b="1" dirty="0" smtClean="0">
                <a:solidFill>
                  <a:srgbClr val="FFFF00"/>
                </a:solidFill>
              </a:rPr>
            </a:br>
            <a:r>
              <a:rPr lang="en-US" sz="4900" b="1" dirty="0" smtClean="0">
                <a:solidFill>
                  <a:srgbClr val="FFFF00"/>
                </a:solidFill>
              </a:rPr>
              <a:t/>
            </a:r>
            <a:br>
              <a:rPr lang="en-US" sz="4900" b="1" dirty="0" smtClean="0">
                <a:solidFill>
                  <a:srgbClr val="FFFF00"/>
                </a:solidFill>
              </a:rPr>
            </a:br>
            <a:r>
              <a:rPr lang="en-US" sz="4900" b="1" dirty="0" smtClean="0"/>
              <a:t>SAMPLE #2</a:t>
            </a:r>
            <a:endParaRPr lang="en-US" sz="4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753"/>
            <a:ext cx="9144000" cy="1283167"/>
          </a:xfrm>
        </p:spPr>
        <p:txBody>
          <a:bodyPr/>
          <a:lstStyle/>
          <a:p>
            <a:r>
              <a:rPr lang="en-US" b="1" i="1" dirty="0" smtClean="0"/>
              <a:t>THE OUTSIDERS </a:t>
            </a:r>
            <a:r>
              <a:rPr lang="en-US" b="1" dirty="0" smtClean="0">
                <a:solidFill>
                  <a:srgbClr val="FFFF00"/>
                </a:solidFill>
              </a:rPr>
              <a:t>GLOGSTER </a:t>
            </a:r>
            <a:r>
              <a:rPr lang="en-US" b="1" dirty="0" smtClean="0"/>
              <a:t>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3999" cy="4844549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4900" b="1" dirty="0" smtClean="0">
              <a:solidFill>
                <a:srgbClr val="0000FF"/>
              </a:solidFill>
              <a:hlinkClick r:id="rId2"/>
            </a:endParaRPr>
          </a:p>
          <a:p>
            <a:pPr algn="ctr">
              <a:buNone/>
            </a:pPr>
            <a:r>
              <a:rPr lang="en-US" sz="4900" b="1" dirty="0" smtClean="0">
                <a:solidFill>
                  <a:srgbClr val="0000FF"/>
                </a:solidFill>
                <a:hlinkClick r:id="rId3"/>
              </a:rPr>
              <a:t>LINKS TO STUDENT GLOGS</a:t>
            </a:r>
            <a:endParaRPr lang="en-US" sz="4900" b="1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en-US" sz="49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388472"/>
          </a:xfrm>
        </p:spPr>
        <p:txBody>
          <a:bodyPr/>
          <a:lstStyle/>
          <a:p>
            <a:r>
              <a:rPr lang="en-US" sz="6600" b="1" dirty="0" smtClean="0">
                <a:solidFill>
                  <a:srgbClr val="FFFFFF"/>
                </a:solidFill>
              </a:rPr>
              <a:t>GLOGSTER PROJECT </a:t>
            </a:r>
            <a:r>
              <a:rPr lang="en-US" sz="6600" b="1" dirty="0" smtClean="0">
                <a:solidFill>
                  <a:srgbClr val="FFFF00"/>
                </a:solidFill>
              </a:rPr>
              <a:t>STUDENT FEEDBACK</a:t>
            </a:r>
            <a:endParaRPr lang="en-US" sz="6600" dirty="0">
              <a:solidFill>
                <a:srgbClr val="FFFF00"/>
              </a:solidFill>
            </a:endParaRPr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>
          <a:xfrm>
            <a:off x="779463" y="4124620"/>
            <a:ext cx="7583487" cy="1106285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000000"/>
                </a:solidFill>
              </a:rPr>
              <a:t>OBTAINED USING </a:t>
            </a:r>
            <a:r>
              <a:rPr lang="en-US" sz="6000" b="1" dirty="0" err="1" smtClean="0">
                <a:solidFill>
                  <a:srgbClr val="FFFF00"/>
                </a:solidFill>
              </a:rPr>
              <a:t>SurveyMonkey.com</a:t>
            </a:r>
            <a:endParaRPr lang="en-US" sz="6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753"/>
            <a:ext cx="9144000" cy="1283167"/>
          </a:xfrm>
        </p:spPr>
        <p:txBody>
          <a:bodyPr/>
          <a:lstStyle/>
          <a:p>
            <a:r>
              <a:rPr lang="en-US" sz="4200" b="1" dirty="0" smtClean="0">
                <a:solidFill>
                  <a:srgbClr val="FFFF00"/>
                </a:solidFill>
              </a:rPr>
              <a:t>EVIDENCE </a:t>
            </a:r>
            <a:r>
              <a:rPr lang="en-US" sz="4200" b="1" dirty="0" smtClean="0"/>
              <a:t>OF STUDENT </a:t>
            </a:r>
            <a:r>
              <a:rPr lang="en-US" sz="4200" b="1" dirty="0" smtClean="0">
                <a:solidFill>
                  <a:srgbClr val="FFFF00"/>
                </a:solidFill>
              </a:rPr>
              <a:t>ENGAGEMENT </a:t>
            </a:r>
            <a:r>
              <a:rPr lang="en-US" sz="4200" b="1" dirty="0" smtClean="0"/>
              <a:t>&amp; </a:t>
            </a:r>
            <a:r>
              <a:rPr lang="en-US" sz="4200" b="1" dirty="0" smtClean="0">
                <a:solidFill>
                  <a:srgbClr val="FFFF00"/>
                </a:solidFill>
              </a:rPr>
              <a:t>ACHIEVEMENT</a:t>
            </a:r>
            <a:endParaRPr lang="en-US" sz="4200" dirty="0">
              <a:solidFill>
                <a:srgbClr val="FFFF00"/>
              </a:solidFill>
            </a:endParaRPr>
          </a:p>
        </p:txBody>
      </p:sp>
      <p:pic>
        <p:nvPicPr>
          <p:cNvPr id="4" name="Picture 3" descr="Glogster Survey Results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5920"/>
            <a:ext cx="9144000" cy="551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753"/>
            <a:ext cx="9144000" cy="1283167"/>
          </a:xfrm>
        </p:spPr>
        <p:txBody>
          <a:bodyPr/>
          <a:lstStyle/>
          <a:p>
            <a:r>
              <a:rPr lang="en-US" sz="4300" b="1" dirty="0" smtClean="0"/>
              <a:t>“WHAT DID YOU </a:t>
            </a:r>
            <a:r>
              <a:rPr lang="en-US" sz="4300" b="1" dirty="0" smtClean="0">
                <a:solidFill>
                  <a:srgbClr val="FFFF00"/>
                </a:solidFill>
              </a:rPr>
              <a:t>MOST ENJOY </a:t>
            </a:r>
            <a:r>
              <a:rPr lang="en-US" sz="4300" b="1" dirty="0" smtClean="0"/>
              <a:t>ABOUT THIS PROJECT?”</a:t>
            </a:r>
            <a:endParaRPr lang="en-US" sz="4300" b="1" dirty="0"/>
          </a:p>
        </p:txBody>
      </p:sp>
      <p:pic>
        <p:nvPicPr>
          <p:cNvPr id="8" name="Picture 7" descr="fun partner use computer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41645"/>
            <a:ext cx="9144000" cy="1057200"/>
          </a:xfrm>
          <a:prstGeom prst="rect">
            <a:avLst/>
          </a:prstGeom>
        </p:spPr>
      </p:pic>
      <p:pic>
        <p:nvPicPr>
          <p:cNvPr id="7" name="Picture 6" descr="Helped me UNDERSTAND BOO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76679"/>
            <a:ext cx="9144000" cy="2052839"/>
          </a:xfrm>
          <a:prstGeom prst="rect">
            <a:avLst/>
          </a:prstGeom>
        </p:spPr>
      </p:pic>
      <p:pic>
        <p:nvPicPr>
          <p:cNvPr id="9" name="Picture 8" descr="GLOGSTER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787252"/>
            <a:ext cx="9144000" cy="870230"/>
          </a:xfrm>
          <a:prstGeom prst="rect">
            <a:avLst/>
          </a:prstGeom>
        </p:spPr>
      </p:pic>
      <p:pic>
        <p:nvPicPr>
          <p:cNvPr id="10" name="Picture 9" descr="Computer Choice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998845"/>
            <a:ext cx="9144000" cy="788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753"/>
            <a:ext cx="9143999" cy="1283167"/>
          </a:xfrm>
        </p:spPr>
        <p:txBody>
          <a:bodyPr/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STUDENT RESPONSES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5" name="Picture 4" descr="Imagination Different from most Projects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61906"/>
            <a:ext cx="9144000" cy="1691702"/>
          </a:xfrm>
          <a:prstGeom prst="rect">
            <a:avLst/>
          </a:prstGeom>
        </p:spPr>
      </p:pic>
      <p:pic>
        <p:nvPicPr>
          <p:cNvPr id="9" name="Picture 8" descr="partner wor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4874097"/>
            <a:ext cx="9144000" cy="997965"/>
          </a:xfrm>
          <a:prstGeom prst="rect">
            <a:avLst/>
          </a:prstGeom>
        </p:spPr>
      </p:pic>
      <p:pic>
        <p:nvPicPr>
          <p:cNvPr id="12" name="Picture 11" descr="creative freedom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862227"/>
            <a:ext cx="9144000" cy="866905"/>
          </a:xfrm>
          <a:prstGeom prst="rect">
            <a:avLst/>
          </a:prstGeom>
        </p:spPr>
      </p:pic>
      <p:pic>
        <p:nvPicPr>
          <p:cNvPr id="13" name="Picture 12" descr="cool &amp; Fun with Partner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" y="6121400"/>
            <a:ext cx="9144001" cy="73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ecedent">
  <a:themeElements>
    <a:clrScheme name="Precedent">
      <a:dk1>
        <a:srgbClr val="921F07"/>
      </a:dk1>
      <a:lt1>
        <a:sysClr val="window" lastClr="FFFFFF"/>
      </a:lt1>
      <a:dk2>
        <a:srgbClr val="333333"/>
      </a:dk2>
      <a:lt2>
        <a:srgbClr val="E5E5D3"/>
      </a:lt2>
      <a:accent1>
        <a:srgbClr val="993232"/>
      </a:accent1>
      <a:accent2>
        <a:srgbClr val="9B6C34"/>
      </a:accent2>
      <a:accent3>
        <a:srgbClr val="736C5D"/>
      </a:accent3>
      <a:accent4>
        <a:srgbClr val="C9972B"/>
      </a:accent4>
      <a:accent5>
        <a:srgbClr val="C95F2B"/>
      </a:accent5>
      <a:accent6>
        <a:srgbClr val="8F7A05"/>
      </a:accent6>
      <a:hlink>
        <a:srgbClr val="933926"/>
      </a:hlink>
      <a:folHlink>
        <a:srgbClr val="916019"/>
      </a:folHlink>
    </a:clrScheme>
    <a:fontScheme name="Precedent">
      <a:majorFont>
        <a:latin typeface="Perpetua Titling MT"/>
        <a:ea typeface=""/>
        <a:cs typeface=""/>
        <a:font script="Jpan" typeface="ＭＳ Ｐ明朝"/>
      </a:majorFont>
      <a:minorFont>
        <a:latin typeface="Calisto MT"/>
        <a:ea typeface=""/>
        <a:cs typeface=""/>
        <a:font script="Jpan" typeface="ＭＳ Ｐ明朝"/>
      </a:minorFont>
    </a:fontScheme>
    <a:fmtScheme name="Preceden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tint val="100000"/>
                <a:shade val="30000"/>
                <a:satMod val="135000"/>
              </a:schemeClr>
            </a:gs>
          </a:gsLst>
          <a:path path="circle">
            <a:fillToRect l="70000" t="10000" b="7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5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25400" dir="4800000" sx="103000" sy="103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3000000"/>
            </a:lightRig>
          </a:scene3d>
          <a:sp3d prstMaterial="softEdge">
            <a:bevelT w="0" h="0"/>
          </a:sp3d>
        </a:effectStyle>
        <a:effectStyle>
          <a:effectLst>
            <a:innerShdw blurRad="127000" dist="38100" dir="13200000">
              <a:srgbClr val="000000">
                <a:alpha val="75000"/>
              </a:srgbClr>
            </a:innerShdw>
            <a:outerShdw blurRad="38100" dist="12700" dir="1800000" sx="101000" sy="101000" rotWithShape="0">
              <a:srgbClr val="000000">
                <a:alpha val="40000"/>
              </a:srgbClr>
            </a:outerShdw>
            <a:reflection blurRad="127000" stA="25000" endPos="30000" dist="127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12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shade val="30000"/>
                <a:satMod val="150000"/>
              </a:schemeClr>
            </a:gs>
          </a:gsLst>
          <a:path path="circle">
            <a:fillToRect t="10000" r="70000" b="7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30000"/>
                <a:lumMod val="80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Precedent.thmx</Template>
  <TotalTime>621</TotalTime>
  <Words>69</Words>
  <Application>Microsoft Macintosh PowerPoint</Application>
  <PresentationFormat>On-screen Show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Precedent</vt:lpstr>
      <vt:lpstr>EVIDENCE OF STUDENT LEARNING</vt:lpstr>
      <vt:lpstr>ACROSTIC SUMMARY POEM  SAMPLE #1</vt:lpstr>
      <vt:lpstr>ACROSTIC SUMMARY POEM  SAMPLE #2</vt:lpstr>
      <vt:lpstr>THE OUTSIDERS GLOGSTER PROJECT</vt:lpstr>
      <vt:lpstr>GLOGSTER PROJECT STUDENT FEEDBACK</vt:lpstr>
      <vt:lpstr>EVIDENCE OF STUDENT ENGAGEMENT &amp; ACHIEVEMENT</vt:lpstr>
      <vt:lpstr>“WHAT DID YOU MOST ENJOY ABOUT THIS PROJECT?”</vt:lpstr>
      <vt:lpstr>STUDENT RESPONSES</vt:lpstr>
    </vt:vector>
  </TitlesOfParts>
  <Company>University of Cincinnati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EVIDENCE OF STUDENT LEARNING</dc:title>
  <dc:creator>Kara Bakie</dc:creator>
  <cp:lastModifiedBy>Kara Bakie</cp:lastModifiedBy>
  <cp:revision>4</cp:revision>
  <dcterms:created xsi:type="dcterms:W3CDTF">2011-01-30T01:03:18Z</dcterms:created>
  <dcterms:modified xsi:type="dcterms:W3CDTF">2011-01-30T02:20:02Z</dcterms:modified>
</cp:coreProperties>
</file>